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72" r:id="rId3"/>
    <p:sldId id="274" r:id="rId4"/>
    <p:sldId id="271" r:id="rId5"/>
    <p:sldId id="273" r:id="rId6"/>
    <p:sldId id="261" r:id="rId7"/>
    <p:sldId id="294" r:id="rId8"/>
    <p:sldId id="295" r:id="rId9"/>
    <p:sldId id="291" r:id="rId10"/>
    <p:sldId id="292" r:id="rId11"/>
    <p:sldId id="293" r:id="rId12"/>
    <p:sldId id="290" r:id="rId13"/>
    <p:sldId id="258" r:id="rId14"/>
    <p:sldId id="259" r:id="rId15"/>
    <p:sldId id="276" r:id="rId16"/>
    <p:sldId id="270" r:id="rId17"/>
    <p:sldId id="257" r:id="rId18"/>
    <p:sldId id="260" r:id="rId19"/>
    <p:sldId id="269" r:id="rId20"/>
    <p:sldId id="279" r:id="rId21"/>
    <p:sldId id="267" r:id="rId22"/>
    <p:sldId id="280" r:id="rId23"/>
    <p:sldId id="281" r:id="rId24"/>
    <p:sldId id="282" r:id="rId25"/>
    <p:sldId id="283" r:id="rId26"/>
    <p:sldId id="284" r:id="rId27"/>
    <p:sldId id="262" r:id="rId28"/>
    <p:sldId id="285" r:id="rId29"/>
    <p:sldId id="286" r:id="rId30"/>
    <p:sldId id="277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1100D-81F8-4686-84B7-EFB87D0135EF}" type="datetimeFigureOut">
              <a:rPr lang="zh-TW" altLang="en-US" smtClean="0"/>
              <a:t>2017/12/8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53CF8-7082-4014-8CF0-DA14247B713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868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53CF8-7082-4014-8CF0-DA14247B713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0200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smtClean="0"/>
              <a:t>Click to edit Master subtitle style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A965F-FFA4-4E29-927B-907CC0F3F16B}" type="datetime1">
              <a:rPr lang="zh-TW" altLang="en-US" smtClean="0"/>
              <a:t>2017/12/8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1695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4514C-24EC-4C2F-BA36-8925F035BB63}" type="datetime1">
              <a:rPr lang="zh-TW" altLang="en-US" smtClean="0"/>
              <a:t>2017/12/8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053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84C8C-44AC-40E4-B66A-A3A8950AB405}" type="datetime1">
              <a:rPr lang="zh-TW" altLang="en-US" smtClean="0"/>
              <a:t>2017/12/8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9786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7EBBA-B097-419E-A345-94CFEF1F3710}" type="datetime1">
              <a:rPr lang="zh-TW" altLang="en-US" smtClean="0"/>
              <a:t>2017/12/8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1787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D4F8E-1954-4E79-B2DD-AE6ED6FBA75C}" type="datetime1">
              <a:rPr lang="zh-TW" altLang="en-US" smtClean="0"/>
              <a:t>2017/12/8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0661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2416-E1D9-4B5D-8CF7-CC64936D156B}" type="datetime1">
              <a:rPr lang="zh-TW" altLang="en-US" smtClean="0"/>
              <a:t>2017/12/8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16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2F748-A1EC-40EB-841D-D9F1F1852240}" type="datetime1">
              <a:rPr lang="zh-TW" altLang="en-US" smtClean="0"/>
              <a:t>2017/12/8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152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53A0A-E8C8-4D76-9030-F9AD3B4F72C3}" type="datetime1">
              <a:rPr lang="zh-TW" altLang="en-US" smtClean="0"/>
              <a:t>2017/12/8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1808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89E9D-8E41-446B-B91D-FFBE11128F3D}" type="datetime1">
              <a:rPr lang="zh-TW" altLang="en-US" smtClean="0"/>
              <a:t>2017/12/8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137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2320A-CE1F-4AE5-A2E7-2B76CA7E5A91}" type="datetime1">
              <a:rPr lang="zh-TW" altLang="en-US" smtClean="0"/>
              <a:t>2017/12/8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864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442E8-7276-4446-93CB-BBB2B41C2AB4}" type="datetime1">
              <a:rPr lang="zh-TW" altLang="en-US" smtClean="0"/>
              <a:t>2017/12/8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025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AD651-4371-4B43-AE79-653355288755}" type="datetime1">
              <a:rPr lang="zh-TW" altLang="en-US" smtClean="0"/>
              <a:t>2017/12/8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107A4-790A-4758-A75F-4AC25510D3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134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pistar.uk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pi-star/admin/expert/edit_mmdvmhost.php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hose.brandmeister.network/46600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dmr-marc.net/cgi-bin/trbo-database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6702" y="1214438"/>
            <a:ext cx="10415239" cy="23876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CTRAL – </a:t>
            </a:r>
            <a:r>
              <a:rPr lang="zh-TW" altLang="en-US" dirty="0"/>
              <a:t>北分</a:t>
            </a:r>
            <a:r>
              <a:rPr lang="zh-TW" altLang="en-US" dirty="0" smtClean="0"/>
              <a:t>會主辦各分會協辦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zh-TW" altLang="en-US" dirty="0"/>
              <a:t>多模數位無線電介面製作研習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BX2ADE – </a:t>
            </a:r>
            <a:r>
              <a:rPr lang="zh-TW" altLang="en-US" dirty="0" smtClean="0"/>
              <a:t>文件編寫</a:t>
            </a:r>
            <a:endParaRPr lang="en-US" altLang="zh-TW" dirty="0" smtClean="0"/>
          </a:p>
          <a:p>
            <a:r>
              <a:rPr lang="en-US" altLang="zh-TW" dirty="0" smtClean="0"/>
              <a:t>BX2AEA – PCB</a:t>
            </a:r>
            <a:r>
              <a:rPr lang="zh-TW" altLang="en-US" dirty="0" smtClean="0"/>
              <a:t>板燒製</a:t>
            </a:r>
            <a:endParaRPr lang="en-US" altLang="zh-TW" dirty="0" smtClean="0"/>
          </a:p>
          <a:p>
            <a:r>
              <a:rPr lang="en-US" altLang="zh-TW" dirty="0" smtClean="0"/>
              <a:t>BM2GJP – </a:t>
            </a:r>
            <a:r>
              <a:rPr lang="zh-TW" altLang="en-US" dirty="0" smtClean="0"/>
              <a:t>手機設定及架設</a:t>
            </a:r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7082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PI-STAR</a:t>
            </a:r>
            <a:r>
              <a:rPr lang="zh-TW" altLang="en-US" dirty="0"/>
              <a:t>測試設</a:t>
            </a:r>
            <a:r>
              <a:rPr lang="zh-TW" altLang="en-US" dirty="0" smtClean="0"/>
              <a:t>定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數位模式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DSTAR</a:t>
            </a:r>
          </a:p>
          <a:p>
            <a:pPr lvl="1"/>
            <a:r>
              <a:rPr lang="zh-TW" altLang="en-US" dirty="0" smtClean="0"/>
              <a:t>反射器組成的數位網路</a:t>
            </a:r>
            <a:r>
              <a:rPr lang="en-US" altLang="zh-TW" dirty="0" smtClean="0"/>
              <a:t>,</a:t>
            </a:r>
            <a:r>
              <a:rPr lang="zh-TW" altLang="en-US" dirty="0" smtClean="0"/>
              <a:t>主要以</a:t>
            </a:r>
            <a:r>
              <a:rPr lang="en-US" altLang="zh-TW" dirty="0" smtClean="0"/>
              <a:t>ICOM</a:t>
            </a:r>
            <a:r>
              <a:rPr lang="zh-TW" altLang="en-US" dirty="0" smtClean="0"/>
              <a:t>為設備要求</a:t>
            </a:r>
            <a:endParaRPr lang="en-US" altLang="zh-TW" dirty="0"/>
          </a:p>
          <a:p>
            <a:pPr lvl="1"/>
            <a:r>
              <a:rPr lang="zh-TW" altLang="en-US" dirty="0" smtClean="0"/>
              <a:t>以</a:t>
            </a:r>
            <a:r>
              <a:rPr lang="en-US" altLang="zh-TW" dirty="0"/>
              <a:t>G</a:t>
            </a:r>
            <a:r>
              <a:rPr lang="en-US" altLang="zh-TW" dirty="0" smtClean="0"/>
              <a:t>ateway TYPE</a:t>
            </a:r>
            <a:r>
              <a:rPr lang="zh-TW" altLang="en-US" dirty="0" smtClean="0"/>
              <a:t>來判定範圍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以</a:t>
            </a:r>
            <a:r>
              <a:rPr lang="en-US" altLang="zh-TW" dirty="0" smtClean="0"/>
              <a:t>XRF886</a:t>
            </a:r>
            <a:r>
              <a:rPr lang="zh-TW" altLang="en-US" dirty="0" smtClean="0"/>
              <a:t>為例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BX2ADE A</a:t>
            </a:r>
            <a:r>
              <a:rPr lang="zh-TW" altLang="en-US" dirty="0" smtClean="0"/>
              <a:t>為全球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BX2ADE C</a:t>
            </a:r>
            <a:r>
              <a:rPr lang="zh-TW" altLang="en-US" dirty="0" smtClean="0"/>
              <a:t>為台灣本地</a:t>
            </a:r>
            <a:endParaRPr lang="en-US" altLang="zh-TW" dirty="0" smtClean="0"/>
          </a:p>
          <a:p>
            <a:r>
              <a:rPr lang="zh-TW" altLang="en-US" dirty="0" smtClean="0"/>
              <a:t>設定方法</a:t>
            </a:r>
            <a:endParaRPr lang="en-US" altLang="zh-TW" dirty="0"/>
          </a:p>
          <a:p>
            <a:pPr lvl="1"/>
            <a:r>
              <a:rPr lang="en-US" altLang="zh-TW" dirty="0"/>
              <a:t>http://xlx886.metropit.net/index.php?show=howto_id31</a:t>
            </a:r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0543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PI-STAR</a:t>
            </a:r>
            <a:r>
              <a:rPr lang="zh-TW" altLang="en-US" dirty="0"/>
              <a:t>測試設</a:t>
            </a:r>
            <a:r>
              <a:rPr lang="zh-TW" altLang="en-US" dirty="0" smtClean="0"/>
              <a:t>定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數位模式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DMR</a:t>
            </a:r>
          </a:p>
          <a:p>
            <a:pPr lvl="1"/>
            <a:r>
              <a:rPr lang="zh-TW" altLang="en-US" dirty="0" smtClean="0"/>
              <a:t>以</a:t>
            </a:r>
            <a:r>
              <a:rPr lang="en-US" altLang="zh-TW" dirty="0" err="1" smtClean="0"/>
              <a:t>TalkGroup</a:t>
            </a:r>
            <a:r>
              <a:rPr lang="zh-TW" altLang="en-US" dirty="0" smtClean="0"/>
              <a:t>為頻道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Slot 1 or 2 (D96)</a:t>
            </a:r>
          </a:p>
          <a:p>
            <a:pPr lvl="2"/>
            <a:r>
              <a:rPr lang="en-US" altLang="zh-TW" dirty="0" smtClean="0"/>
              <a:t>1 </a:t>
            </a:r>
            <a:r>
              <a:rPr lang="zh-TW" altLang="en-US" dirty="0" smtClean="0"/>
              <a:t>本地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2 </a:t>
            </a:r>
            <a:r>
              <a:rPr lang="zh-TW" altLang="en-US" dirty="0" smtClean="0"/>
              <a:t>連網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Color Code 0 – 15</a:t>
            </a:r>
          </a:p>
          <a:p>
            <a:pPr lvl="2"/>
            <a:r>
              <a:rPr lang="zh-TW" altLang="en-US" dirty="0" smtClean="0"/>
              <a:t>都設要和熱點或</a:t>
            </a:r>
            <a:r>
              <a:rPr lang="en-US" altLang="zh-TW" dirty="0" smtClean="0"/>
              <a:t>Repeater</a:t>
            </a:r>
            <a:r>
              <a:rPr lang="zh-TW" altLang="en-US" dirty="0" smtClean="0"/>
              <a:t>一樣</a:t>
            </a:r>
            <a:endParaRPr lang="en-US" altLang="zh-TW" dirty="0" smtClean="0"/>
          </a:p>
          <a:p>
            <a:pPr lvl="2"/>
            <a:endParaRPr lang="en-US" altLang="zh-TW" dirty="0"/>
          </a:p>
          <a:p>
            <a:r>
              <a:rPr lang="zh-TW" altLang="en-US" dirty="0" smtClean="0"/>
              <a:t>設定方法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要以寫頻線加上寫頻程式編寫</a:t>
            </a:r>
            <a:r>
              <a:rPr lang="en-US" altLang="zh-TW" dirty="0" smtClean="0"/>
              <a:t>,</a:t>
            </a:r>
            <a:r>
              <a:rPr lang="zh-TW" altLang="en-US" dirty="0" smtClean="0"/>
              <a:t>各家皆不太相同</a:t>
            </a:r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165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mmdvm system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107" y="2496397"/>
            <a:ext cx="6783116" cy="381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8746482" y="2419886"/>
            <a:ext cx="1024126" cy="4094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Rectangle 20"/>
          <p:cNvSpPr/>
          <p:nvPr/>
        </p:nvSpPr>
        <p:spPr>
          <a:xfrm>
            <a:off x="2631791" y="2475694"/>
            <a:ext cx="1024126" cy="40940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114" y="327546"/>
            <a:ext cx="10515600" cy="1325563"/>
          </a:xfrm>
        </p:spPr>
        <p:txBody>
          <a:bodyPr/>
          <a:lstStyle/>
          <a:p>
            <a:r>
              <a:rPr lang="en-US" altLang="zh-TW" dirty="0"/>
              <a:t>PI-STAR</a:t>
            </a:r>
            <a:r>
              <a:rPr lang="zh-TW" altLang="en-US" dirty="0"/>
              <a:t>測試設</a:t>
            </a:r>
            <a:r>
              <a:rPr lang="zh-TW" altLang="en-US" dirty="0" smtClean="0"/>
              <a:t>定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各元件對應圖</a:t>
            </a:r>
            <a:endParaRPr lang="zh-TW" altLang="en-US" dirty="0"/>
          </a:p>
        </p:txBody>
      </p:sp>
      <p:pic>
        <p:nvPicPr>
          <p:cNvPr id="1032" name="Picture 8" descr="「RPI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30" y="5377119"/>
            <a:ext cx="2598298" cy="119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3469710" y="4979504"/>
            <a:ext cx="2314864" cy="64468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「mmdvm hat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416" y="1382260"/>
            <a:ext cx="1654935" cy="165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 flipV="1">
            <a:off x="8179496" y="2700479"/>
            <a:ext cx="1125913" cy="110860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358809" y="2782488"/>
            <a:ext cx="1450998" cy="189865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3647828" y="3309730"/>
            <a:ext cx="1093137" cy="3002170"/>
          </a:xfrm>
          <a:prstGeom prst="roundRect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Rounded Rectangle 13"/>
          <p:cNvSpPr/>
          <p:nvPr/>
        </p:nvSpPr>
        <p:spPr>
          <a:xfrm>
            <a:off x="4779233" y="3309730"/>
            <a:ext cx="2199163" cy="300217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Rounded Rectangle 15"/>
          <p:cNvSpPr/>
          <p:nvPr/>
        </p:nvSpPr>
        <p:spPr>
          <a:xfrm>
            <a:off x="7045772" y="3321077"/>
            <a:ext cx="1693201" cy="3002170"/>
          </a:xfrm>
          <a:prstGeom prst="round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Picture 2" descr="「DMR」的圖片搜尋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883" y="202929"/>
            <a:ext cx="1035789" cy="103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ghtning Bolt 7"/>
          <p:cNvSpPr/>
          <p:nvPr/>
        </p:nvSpPr>
        <p:spPr>
          <a:xfrm rot="5400000">
            <a:off x="9186800" y="1295534"/>
            <a:ext cx="540960" cy="76399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Lightning Bolt 17"/>
          <p:cNvSpPr/>
          <p:nvPr/>
        </p:nvSpPr>
        <p:spPr>
          <a:xfrm rot="6774525">
            <a:off x="9667942" y="1654499"/>
            <a:ext cx="540960" cy="76399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Picture 4" descr="「ID 51」的圖片搜尋結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671" y="1091883"/>
            <a:ext cx="933277" cy="93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「internet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6" y="3403289"/>
            <a:ext cx="3074597" cy="17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Arrow 19"/>
          <p:cNvSpPr/>
          <p:nvPr/>
        </p:nvSpPr>
        <p:spPr>
          <a:xfrm flipH="1">
            <a:off x="3130729" y="3435658"/>
            <a:ext cx="481910" cy="1815943"/>
          </a:xfrm>
          <a:prstGeom prst="rightArrow">
            <a:avLst>
              <a:gd name="adj1" fmla="val 50000"/>
              <a:gd name="adj2" fmla="val 521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409438" y="327546"/>
            <a:ext cx="692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DMR</a:t>
            </a:r>
            <a:endParaRPr lang="zh-TW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1198268" y="1690688"/>
            <a:ext cx="85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DSTAR</a:t>
            </a:r>
            <a:endParaRPr lang="zh-TW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9279" y="2483411"/>
            <a:ext cx="2549954" cy="584775"/>
          </a:xfrm>
          <a:prstGeom prst="rect">
            <a:avLst/>
          </a:prstGeom>
          <a:solidFill>
            <a:srgbClr val="FF0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smtClean="0"/>
              <a:t>Internet</a:t>
            </a:r>
            <a:endParaRPr lang="zh-TW" alt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8414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PI-STAR</a:t>
            </a:r>
            <a:r>
              <a:rPr lang="zh-TW" altLang="en-US" dirty="0"/>
              <a:t>測試設定 </a:t>
            </a:r>
            <a:r>
              <a:rPr lang="en-US" altLang="zh-TW" dirty="0" smtClean="0"/>
              <a:t>– SD</a:t>
            </a:r>
            <a:r>
              <a:rPr lang="zh-TW" altLang="en-US" dirty="0" smtClean="0"/>
              <a:t>卡燒錄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63525"/>
            <a:ext cx="10515600" cy="4351338"/>
          </a:xfrm>
        </p:spPr>
        <p:txBody>
          <a:bodyPr/>
          <a:lstStyle/>
          <a:p>
            <a:r>
              <a:rPr lang="zh-TW" altLang="en-US" dirty="0" smtClean="0"/>
              <a:t>下載</a:t>
            </a:r>
            <a:r>
              <a:rPr lang="en-US" altLang="zh-TW" dirty="0" smtClean="0"/>
              <a:t>PI-STAR</a:t>
            </a:r>
            <a:r>
              <a:rPr lang="zh-TW" altLang="en-US" dirty="0" smtClean="0"/>
              <a:t>檔案 </a:t>
            </a:r>
            <a:r>
              <a:rPr lang="en-US" altLang="zh-TW" dirty="0"/>
              <a:t>-&gt; </a:t>
            </a:r>
            <a:r>
              <a:rPr lang="en-US" altLang="zh-TW" dirty="0">
                <a:hlinkClick r:id="rId2"/>
              </a:rPr>
              <a:t>http://www.pistar.uk/downloads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軟體 </a:t>
            </a:r>
            <a:r>
              <a:rPr lang="en-US" altLang="zh-TW" dirty="0" smtClean="0"/>
              <a:t>-&gt;  </a:t>
            </a:r>
            <a:r>
              <a:rPr lang="en-US" altLang="zh-TW" dirty="0"/>
              <a:t>https://sourceforge.net/projects/win32diskimager/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91343"/>
            <a:ext cx="10778781" cy="1956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378" y="4697306"/>
            <a:ext cx="4248322" cy="216069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66800" y="3454400"/>
            <a:ext cx="5651500" cy="333994"/>
          </a:xfrm>
          <a:prstGeom prst="round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9950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PI-STAR</a:t>
            </a:r>
            <a:r>
              <a:rPr lang="zh-TW" altLang="en-US" dirty="0"/>
              <a:t>測試設定 </a:t>
            </a:r>
            <a:r>
              <a:rPr lang="en-US" altLang="zh-TW" dirty="0" smtClean="0"/>
              <a:t>– STM32</a:t>
            </a:r>
            <a:r>
              <a:rPr lang="zh-TW" altLang="en-US" dirty="0" smtClean="0"/>
              <a:t>燒錄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255" y="1557996"/>
            <a:ext cx="11416061" cy="4351338"/>
          </a:xfrm>
        </p:spPr>
        <p:txBody>
          <a:bodyPr/>
          <a:lstStyle/>
          <a:p>
            <a:r>
              <a:rPr lang="en-US" altLang="zh-TW" dirty="0" smtClean="0"/>
              <a:t>BOOTLOADER</a:t>
            </a:r>
          </a:p>
          <a:p>
            <a:pPr lvl="1"/>
            <a:r>
              <a:rPr lang="zh-TW" altLang="en-US" dirty="0" smtClean="0"/>
              <a:t>下載</a:t>
            </a:r>
            <a:r>
              <a:rPr lang="en-US" altLang="zh-TW" dirty="0" smtClean="0"/>
              <a:t>https</a:t>
            </a:r>
            <a:r>
              <a:rPr lang="en-US" altLang="zh-TW" dirty="0"/>
              <a:t>://github.com/juribeparada/STM32F10X_Lib/tree/master/utils/bootloader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使用</a:t>
            </a:r>
            <a:r>
              <a:rPr lang="en-US" altLang="zh-TW" dirty="0" smtClean="0"/>
              <a:t>STLINK</a:t>
            </a:r>
            <a:r>
              <a:rPr lang="zh-TW" altLang="en-US" dirty="0" smtClean="0"/>
              <a:t>燒錄</a:t>
            </a:r>
            <a:r>
              <a:rPr lang="en-US" altLang="zh-TW" dirty="0" smtClean="0"/>
              <a:t>Bootloader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582" y="2651996"/>
            <a:ext cx="6011158" cy="3953549"/>
          </a:xfrm>
          <a:prstGeom prst="rect">
            <a:avLst/>
          </a:prstGeom>
        </p:spPr>
      </p:pic>
      <p:pic>
        <p:nvPicPr>
          <p:cNvPr id="1026" name="Picture 2" descr="「stlink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28216"/>
            <a:ext cx="1981590" cy="155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9771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PI-STAR</a:t>
            </a:r>
            <a:r>
              <a:rPr lang="zh-TW" altLang="en-US" dirty="0"/>
              <a:t>測試設定 </a:t>
            </a:r>
            <a:r>
              <a:rPr lang="en-US" altLang="zh-TW" dirty="0" smtClean="0"/>
              <a:t>– STM32</a:t>
            </a:r>
            <a:r>
              <a:rPr lang="zh-TW" altLang="en-US" dirty="0" smtClean="0"/>
              <a:t>燒錄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MMDVM_HS</a:t>
            </a:r>
          </a:p>
          <a:p>
            <a:pPr lvl="1"/>
            <a:r>
              <a:rPr lang="zh-TW" altLang="en-US" dirty="0" smtClean="0"/>
              <a:t>下載</a:t>
            </a:r>
            <a:r>
              <a:rPr lang="en-US" altLang="zh-TW" dirty="0" smtClean="0"/>
              <a:t>MMDVM_HS -&gt; </a:t>
            </a:r>
            <a:r>
              <a:rPr lang="en-US" altLang="zh-TW" dirty="0"/>
              <a:t>https://github.com/juribeparada/MMDVM_HS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使用</a:t>
            </a:r>
            <a:r>
              <a:rPr lang="en-US" altLang="zh-TW" dirty="0" smtClean="0"/>
              <a:t>Android IDE</a:t>
            </a:r>
            <a:r>
              <a:rPr lang="zh-TW" altLang="en-US" dirty="0" smtClean="0"/>
              <a:t>燒錄至</a:t>
            </a:r>
            <a:r>
              <a:rPr lang="en-US" altLang="zh-TW" dirty="0" smtClean="0"/>
              <a:t>STM32</a:t>
            </a:r>
            <a:endParaRPr lang="zh-TW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467" y="3133493"/>
            <a:ext cx="6751910" cy="346719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2431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PI-STAR</a:t>
            </a:r>
            <a:r>
              <a:rPr lang="zh-TW" altLang="en-US" dirty="0"/>
              <a:t>測試設定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插接線路及元件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插入</a:t>
            </a:r>
            <a:r>
              <a:rPr lang="en-US" altLang="zh-TW" dirty="0" smtClean="0"/>
              <a:t>SD</a:t>
            </a:r>
          </a:p>
          <a:p>
            <a:r>
              <a:rPr lang="zh-TW" altLang="en-US" dirty="0" smtClean="0"/>
              <a:t>插上</a:t>
            </a:r>
            <a:r>
              <a:rPr lang="en-US" altLang="zh-TW" dirty="0" smtClean="0"/>
              <a:t>MMDVM_HAT</a:t>
            </a:r>
          </a:p>
          <a:p>
            <a:r>
              <a:rPr lang="zh-TW" altLang="en-US" dirty="0" smtClean="0"/>
              <a:t>插上</a:t>
            </a:r>
            <a:r>
              <a:rPr lang="en-US" altLang="zh-TW" dirty="0" smtClean="0"/>
              <a:t>IC2(OLED)</a:t>
            </a:r>
          </a:p>
          <a:p>
            <a:r>
              <a:rPr lang="zh-TW" altLang="en-US" dirty="0" smtClean="0"/>
              <a:t>插上電源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411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PI-STAR</a:t>
            </a:r>
            <a:r>
              <a:rPr lang="zh-TW" altLang="en-US" dirty="0"/>
              <a:t>測試設定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有線架構圖</a:t>
            </a:r>
            <a:endParaRPr lang="zh-TW" altLang="en-US" dirty="0"/>
          </a:p>
        </p:txBody>
      </p:sp>
      <p:pic>
        <p:nvPicPr>
          <p:cNvPr id="2050" name="Picture 2" descr="「mmdvm hs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082" y="4572436"/>
            <a:ext cx="2117261" cy="190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「中華電信 ADSL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916" y="1285490"/>
            <a:ext cx="4611881" cy="298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Elbow Connector 4"/>
          <p:cNvCxnSpPr>
            <a:endCxn id="2050" idx="0"/>
          </p:cNvCxnSpPr>
          <p:nvPr/>
        </p:nvCxnSpPr>
        <p:spPr>
          <a:xfrm rot="10800000" flipV="1">
            <a:off x="2525713" y="3612994"/>
            <a:ext cx="2258160" cy="9594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783873" y="3381375"/>
            <a:ext cx="0" cy="231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「NB PC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905" y="3872105"/>
            <a:ext cx="2985895" cy="298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/>
          <p:cNvCxnSpPr/>
          <p:nvPr/>
        </p:nvCxnSpPr>
        <p:spPr>
          <a:xfrm>
            <a:off x="5734050" y="3612993"/>
            <a:ext cx="2952750" cy="165433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734050" y="3381375"/>
            <a:ext cx="0" cy="231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9494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PI-STAR</a:t>
            </a:r>
            <a:r>
              <a:rPr lang="zh-TW" altLang="en-US" dirty="0" smtClean="0"/>
              <a:t>測試設定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http://pi-star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1825625"/>
            <a:ext cx="8001000" cy="485976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732459" y="2919529"/>
            <a:ext cx="945066" cy="390292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398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PI-STAR</a:t>
            </a:r>
            <a:r>
              <a:rPr lang="zh-TW" altLang="en-US" dirty="0"/>
              <a:t>測試設</a:t>
            </a:r>
            <a:r>
              <a:rPr lang="zh-TW" altLang="en-US" dirty="0" smtClean="0"/>
              <a:t>定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基本設定</a:t>
            </a:r>
            <a:endParaRPr lang="zh-TW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49" y="1457293"/>
            <a:ext cx="8191501" cy="5257037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950784" y="5822949"/>
            <a:ext cx="3669216" cy="1809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0222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PI-STAR</a:t>
            </a:r>
            <a:r>
              <a:rPr lang="zh-TW" altLang="en-US" dirty="0" smtClean="0"/>
              <a:t>測試設定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準備工作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NB</a:t>
            </a:r>
          </a:p>
          <a:p>
            <a:r>
              <a:rPr lang="en-US" altLang="zh-TW" dirty="0" smtClean="0"/>
              <a:t>TF</a:t>
            </a:r>
            <a:r>
              <a:rPr lang="zh-TW" altLang="en-US" dirty="0" smtClean="0"/>
              <a:t>讀卡器</a:t>
            </a:r>
            <a:r>
              <a:rPr lang="en-US" altLang="zh-TW" dirty="0" smtClean="0"/>
              <a:t>(MicroSD</a:t>
            </a:r>
            <a:r>
              <a:rPr lang="zh-TW" altLang="en-US" dirty="0" smtClean="0"/>
              <a:t>轉</a:t>
            </a:r>
            <a:r>
              <a:rPr lang="en-US" altLang="zh-TW" dirty="0" smtClean="0"/>
              <a:t>USB)</a:t>
            </a:r>
          </a:p>
          <a:p>
            <a:r>
              <a:rPr lang="en-US" altLang="zh-TW" dirty="0" smtClean="0"/>
              <a:t>Micro USB</a:t>
            </a:r>
            <a:r>
              <a:rPr lang="zh-TW" altLang="en-US" dirty="0" smtClean="0"/>
              <a:t>線</a:t>
            </a:r>
            <a:endParaRPr lang="en-US" altLang="zh-TW" dirty="0" smtClean="0"/>
          </a:p>
          <a:p>
            <a:r>
              <a:rPr lang="en-US" altLang="zh-TW" dirty="0" smtClean="0"/>
              <a:t>USB</a:t>
            </a:r>
            <a:r>
              <a:rPr lang="zh-TW" altLang="en-US" dirty="0" smtClean="0"/>
              <a:t>電源</a:t>
            </a:r>
            <a:r>
              <a:rPr lang="en-US" altLang="zh-TW" dirty="0" smtClean="0"/>
              <a:t>(</a:t>
            </a:r>
            <a:r>
              <a:rPr lang="zh-TW" altLang="en-US" dirty="0" smtClean="0"/>
              <a:t>行動式亦可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烙鐵</a:t>
            </a:r>
            <a:endParaRPr lang="en-US" altLang="zh-TW" dirty="0" smtClean="0"/>
          </a:p>
          <a:p>
            <a:r>
              <a:rPr lang="zh-TW" altLang="en-US" dirty="0" smtClean="0"/>
              <a:t>焊鍚</a:t>
            </a:r>
            <a:endParaRPr lang="en-US" altLang="zh-TW" dirty="0" smtClean="0"/>
          </a:p>
          <a:p>
            <a:r>
              <a:rPr lang="zh-TW" altLang="en-US" dirty="0" smtClean="0"/>
              <a:t>網路線</a:t>
            </a:r>
            <a:r>
              <a:rPr lang="en-US" altLang="zh-TW" dirty="0" smtClean="0"/>
              <a:t>(5</a:t>
            </a:r>
            <a:r>
              <a:rPr lang="zh-TW" altLang="en-US" dirty="0" smtClean="0"/>
              <a:t>米左右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斜口鉗</a:t>
            </a:r>
            <a:endParaRPr lang="en-US" altLang="zh-TW" dirty="0" smtClean="0"/>
          </a:p>
          <a:p>
            <a:r>
              <a:rPr lang="en-US" altLang="zh-TW" dirty="0" smtClean="0"/>
              <a:t>DMR/DSTAR</a:t>
            </a:r>
            <a:r>
              <a:rPr lang="zh-TW" altLang="en-US" dirty="0" smtClean="0"/>
              <a:t>手機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3395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PI-STAR</a:t>
            </a:r>
            <a:r>
              <a:rPr lang="zh-TW" altLang="en-US" dirty="0"/>
              <a:t>測試設</a:t>
            </a:r>
            <a:r>
              <a:rPr lang="zh-TW" altLang="en-US" dirty="0" smtClean="0"/>
              <a:t>定  </a:t>
            </a:r>
            <a:r>
              <a:rPr lang="en-US" altLang="zh-TW" dirty="0" smtClean="0"/>
              <a:t>-- DMR ID</a:t>
            </a:r>
            <a:r>
              <a:rPr lang="zh-TW" altLang="en-US" dirty="0" smtClean="0"/>
              <a:t>及界面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1" y="1528845"/>
            <a:ext cx="8772524" cy="509102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950784" y="5829299"/>
            <a:ext cx="3669216" cy="1809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ounded Rectangle 8"/>
          <p:cNvSpPr/>
          <p:nvPr/>
        </p:nvSpPr>
        <p:spPr>
          <a:xfrm>
            <a:off x="3950784" y="4810124"/>
            <a:ext cx="1316541" cy="17145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8377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PI-STAR</a:t>
            </a:r>
            <a:r>
              <a:rPr lang="zh-TW" altLang="en-US" dirty="0"/>
              <a:t>測試設定 </a:t>
            </a:r>
            <a:r>
              <a:rPr lang="en-US" altLang="zh-TW" dirty="0" smtClean="0"/>
              <a:t>– OLED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400175"/>
            <a:ext cx="8705850" cy="545782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988884" y="6323783"/>
            <a:ext cx="1316541" cy="17145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8096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58" y="1476374"/>
            <a:ext cx="9547767" cy="5196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PI-STAR</a:t>
            </a:r>
            <a:r>
              <a:rPr lang="zh-TW" altLang="en-US" dirty="0"/>
              <a:t>測試設定 </a:t>
            </a:r>
            <a:r>
              <a:rPr lang="en-US" altLang="zh-TW" dirty="0" smtClean="0"/>
              <a:t>– DMR </a:t>
            </a:r>
            <a:r>
              <a:rPr lang="zh-TW" altLang="en-US" dirty="0" smtClean="0"/>
              <a:t>及 </a:t>
            </a:r>
            <a:r>
              <a:rPr lang="en-US" altLang="zh-TW" dirty="0" smtClean="0"/>
              <a:t>DSTAR</a:t>
            </a:r>
            <a:endParaRPr lang="zh-TW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889917" y="2857499"/>
            <a:ext cx="3669216" cy="18097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ounded Rectangle 6"/>
          <p:cNvSpPr/>
          <p:nvPr/>
        </p:nvSpPr>
        <p:spPr>
          <a:xfrm>
            <a:off x="4051842" y="5391149"/>
            <a:ext cx="1316541" cy="17145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658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PI-STAR</a:t>
            </a:r>
            <a:r>
              <a:rPr lang="zh-TW" altLang="en-US" dirty="0"/>
              <a:t>測試設定 </a:t>
            </a:r>
            <a:r>
              <a:rPr lang="en-US" altLang="zh-TW" dirty="0" smtClean="0"/>
              <a:t>– DMR </a:t>
            </a:r>
            <a:r>
              <a:rPr lang="zh-TW" altLang="en-US" dirty="0" smtClean="0"/>
              <a:t>及 </a:t>
            </a:r>
            <a:r>
              <a:rPr lang="en-US" altLang="zh-TW" dirty="0" smtClean="0"/>
              <a:t>DSTAR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296" y="1409700"/>
            <a:ext cx="9485408" cy="516255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770184" y="3129079"/>
            <a:ext cx="945066" cy="390292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906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PI-STAR</a:t>
            </a:r>
            <a:r>
              <a:rPr lang="zh-TW" altLang="en-US" dirty="0"/>
              <a:t>測試設定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儀表盤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1" y="1359923"/>
            <a:ext cx="10229849" cy="54123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735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PI-STAR</a:t>
            </a:r>
            <a:r>
              <a:rPr lang="zh-TW" altLang="en-US" dirty="0"/>
              <a:t>測試設定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調整接收的</a:t>
            </a:r>
            <a:r>
              <a:rPr lang="en-US" altLang="zh-TW" dirty="0" smtClean="0"/>
              <a:t>OFFSET</a:t>
            </a:r>
            <a:endParaRPr lang="zh-TW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492250"/>
            <a:ext cx="10515600" cy="4351338"/>
          </a:xfrm>
        </p:spPr>
        <p:txBody>
          <a:bodyPr/>
          <a:lstStyle/>
          <a:p>
            <a:r>
              <a:rPr lang="zh-TW" altLang="en-US" dirty="0">
                <a:hlinkClick r:id="rId2"/>
              </a:rPr>
              <a:t>http://</a:t>
            </a:r>
            <a:r>
              <a:rPr lang="zh-TW" altLang="en-US" dirty="0" smtClean="0">
                <a:hlinkClick r:id="rId2"/>
              </a:rPr>
              <a:t>pi-star/admin/expert/edit_mmdvmhost.php</a:t>
            </a:r>
            <a:endParaRPr lang="en-US" altLang="zh-TW" dirty="0" smtClean="0"/>
          </a:p>
          <a:p>
            <a:r>
              <a:rPr lang="zh-TW" altLang="en-US" dirty="0" smtClean="0"/>
              <a:t>加</a:t>
            </a:r>
            <a:r>
              <a:rPr lang="en-US" altLang="zh-TW" dirty="0" smtClean="0"/>
              <a:t>/</a:t>
            </a:r>
            <a:r>
              <a:rPr lang="zh-TW" altLang="en-US" dirty="0" smtClean="0"/>
              <a:t>減</a:t>
            </a:r>
            <a:r>
              <a:rPr lang="en-US" altLang="zh-TW" dirty="0" smtClean="0"/>
              <a:t>100,</a:t>
            </a:r>
            <a:r>
              <a:rPr lang="zh-TW" altLang="en-US" dirty="0" smtClean="0"/>
              <a:t>拿手機發射看</a:t>
            </a:r>
            <a:r>
              <a:rPr lang="en-US" altLang="zh-TW" dirty="0" smtClean="0"/>
              <a:t>DMR</a:t>
            </a:r>
            <a:r>
              <a:rPr lang="zh-TW" altLang="en-US" dirty="0" smtClean="0"/>
              <a:t>的誤碼率</a:t>
            </a:r>
            <a:r>
              <a:rPr lang="en-US" altLang="zh-TW" dirty="0" smtClean="0"/>
              <a:t>,</a:t>
            </a:r>
            <a:r>
              <a:rPr lang="zh-TW" altLang="en-US" dirty="0" smtClean="0"/>
              <a:t>建議調至</a:t>
            </a:r>
            <a:r>
              <a:rPr lang="en-US" altLang="zh-TW" dirty="0" smtClean="0"/>
              <a:t>1.0%</a:t>
            </a:r>
            <a:r>
              <a:rPr lang="zh-TW" altLang="en-US" dirty="0" smtClean="0"/>
              <a:t>以下</a:t>
            </a:r>
            <a:endParaRPr lang="zh-TW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99" y="2582748"/>
            <a:ext cx="8372476" cy="414190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836609" y="3674267"/>
            <a:ext cx="1316541" cy="17145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01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PI-STAR</a:t>
            </a:r>
            <a:r>
              <a:rPr lang="zh-TW" altLang="en-US" dirty="0"/>
              <a:t>測試設定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誤碼率</a:t>
            </a:r>
            <a:endParaRPr lang="zh-TW" alt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zh-TW" altLang="en-US" dirty="0" smtClean="0"/>
              <a:t>源 </a:t>
            </a:r>
            <a:r>
              <a:rPr lang="en-US" altLang="zh-TW" dirty="0" smtClean="0"/>
              <a:t>-&gt; NET </a:t>
            </a:r>
            <a:r>
              <a:rPr lang="zh-TW" altLang="en-US" dirty="0" smtClean="0"/>
              <a:t>代表由網路來</a:t>
            </a:r>
            <a:r>
              <a:rPr lang="en-US" altLang="zh-TW" dirty="0" smtClean="0"/>
              <a:t>,</a:t>
            </a:r>
            <a:r>
              <a:rPr lang="zh-TW" altLang="en-US" dirty="0" smtClean="0"/>
              <a:t>誤碼率是網路造成</a:t>
            </a:r>
            <a:endParaRPr lang="en-US" altLang="zh-TW" dirty="0" smtClean="0"/>
          </a:p>
          <a:p>
            <a:r>
              <a:rPr lang="zh-TW" altLang="en-US" dirty="0" smtClean="0"/>
              <a:t>源</a:t>
            </a:r>
            <a:r>
              <a:rPr lang="en-US" altLang="zh-TW" dirty="0"/>
              <a:t> </a:t>
            </a:r>
            <a:r>
              <a:rPr lang="en-US" altLang="zh-TW" dirty="0" smtClean="0"/>
              <a:t>-&gt; RF</a:t>
            </a:r>
            <a:r>
              <a:rPr lang="zh-TW" altLang="en-US" dirty="0"/>
              <a:t>代表</a:t>
            </a:r>
            <a:r>
              <a:rPr lang="zh-TW" altLang="en-US" dirty="0" smtClean="0"/>
              <a:t>由</a:t>
            </a:r>
            <a:r>
              <a:rPr lang="en-US" altLang="zh-TW" dirty="0" smtClean="0"/>
              <a:t>RF</a:t>
            </a:r>
            <a:r>
              <a:rPr lang="zh-TW" altLang="en-US" dirty="0" smtClean="0"/>
              <a:t>模組接收來</a:t>
            </a:r>
            <a:r>
              <a:rPr lang="en-US" altLang="zh-TW" dirty="0"/>
              <a:t>,</a:t>
            </a:r>
            <a:r>
              <a:rPr lang="zh-TW" altLang="en-US" dirty="0"/>
              <a:t>誤碼率</a:t>
            </a:r>
            <a:r>
              <a:rPr lang="zh-TW" altLang="en-US" dirty="0" smtClean="0"/>
              <a:t>是收發造</a:t>
            </a:r>
            <a:r>
              <a:rPr lang="zh-TW" altLang="en-US" dirty="0"/>
              <a:t>成</a:t>
            </a:r>
            <a:endParaRPr lang="en-US" altLang="zh-TW" dirty="0" smtClean="0"/>
          </a:p>
          <a:p>
            <a:r>
              <a:rPr lang="en-US" altLang="zh-TW" dirty="0" smtClean="0"/>
              <a:t>DSTAR -&gt; </a:t>
            </a:r>
            <a:r>
              <a:rPr lang="zh-TW" altLang="en-US" dirty="0" smtClean="0"/>
              <a:t>代表由</a:t>
            </a:r>
            <a:r>
              <a:rPr lang="en-US" altLang="zh-TW" dirty="0" smtClean="0"/>
              <a:t>DSTSR</a:t>
            </a:r>
            <a:r>
              <a:rPr lang="zh-TW" altLang="en-US" dirty="0" smtClean="0"/>
              <a:t>模式接收來</a:t>
            </a:r>
            <a:r>
              <a:rPr lang="en-US" altLang="zh-TW" dirty="0" smtClean="0"/>
              <a:t>,</a:t>
            </a:r>
            <a:r>
              <a:rPr lang="zh-TW" altLang="en-US" dirty="0" smtClean="0"/>
              <a:t>一般來說不用調</a:t>
            </a:r>
            <a:r>
              <a:rPr lang="en-US" altLang="zh-TW" dirty="0" smtClean="0"/>
              <a:t>RX OFFSET</a:t>
            </a:r>
          </a:p>
          <a:p>
            <a:r>
              <a:rPr lang="en-US" altLang="zh-TW" dirty="0" smtClean="0"/>
              <a:t>DMR -&gt; </a:t>
            </a:r>
            <a:r>
              <a:rPr lang="zh-TW" altLang="en-US" dirty="0" smtClean="0"/>
              <a:t>代表由</a:t>
            </a:r>
            <a:r>
              <a:rPr lang="en-US" altLang="zh-TW" dirty="0" smtClean="0"/>
              <a:t>DMR</a:t>
            </a:r>
            <a:r>
              <a:rPr lang="zh-TW" altLang="en-US" dirty="0" smtClean="0"/>
              <a:t>模式接收來</a:t>
            </a:r>
            <a:r>
              <a:rPr lang="en-US" altLang="zh-TW" dirty="0" smtClean="0"/>
              <a:t>,</a:t>
            </a:r>
            <a:r>
              <a:rPr lang="zh-TW" altLang="en-US" dirty="0" smtClean="0"/>
              <a:t>幾乎都要調</a:t>
            </a:r>
            <a:r>
              <a:rPr lang="en-US" altLang="zh-TW" dirty="0" smtClean="0"/>
              <a:t>RX OFFSET,</a:t>
            </a:r>
            <a:r>
              <a:rPr lang="zh-TW" altLang="en-US" dirty="0" smtClean="0"/>
              <a:t>而且手機不同都要調一次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4047638"/>
            <a:ext cx="10239375" cy="28040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5714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PI-STAR</a:t>
            </a:r>
            <a:r>
              <a:rPr lang="zh-TW" altLang="en-US" dirty="0"/>
              <a:t>測試設定 </a:t>
            </a:r>
            <a:r>
              <a:rPr lang="en-US" altLang="zh-TW" dirty="0" smtClean="0"/>
              <a:t>– DMR</a:t>
            </a:r>
            <a:r>
              <a:rPr lang="zh-TW" altLang="en-US" dirty="0" smtClean="0"/>
              <a:t>手機測試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將手機調整在同一個收發頻率</a:t>
            </a:r>
            <a:endParaRPr lang="en-US" altLang="zh-TW" dirty="0" smtClean="0"/>
          </a:p>
          <a:p>
            <a:r>
              <a:rPr lang="en-US" altLang="zh-TW" dirty="0" smtClean="0"/>
              <a:t>Time Slot 2</a:t>
            </a:r>
          </a:p>
          <a:p>
            <a:r>
              <a:rPr lang="en-US" altLang="zh-TW" dirty="0" smtClean="0"/>
              <a:t>CC 1</a:t>
            </a:r>
          </a:p>
          <a:p>
            <a:r>
              <a:rPr lang="en-US" altLang="zh-TW" dirty="0" smtClean="0"/>
              <a:t>TG 9990</a:t>
            </a:r>
          </a:p>
          <a:p>
            <a:r>
              <a:rPr lang="zh-TW" altLang="en-US" dirty="0" smtClean="0"/>
              <a:t>測試是否有</a:t>
            </a:r>
            <a:r>
              <a:rPr lang="en-US" altLang="zh-TW" dirty="0" smtClean="0"/>
              <a:t>ECHO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7983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PI-STAR</a:t>
            </a:r>
            <a:r>
              <a:rPr lang="zh-TW" altLang="en-US" dirty="0"/>
              <a:t>測試設定 </a:t>
            </a:r>
            <a:r>
              <a:rPr lang="en-US" altLang="zh-TW" dirty="0" smtClean="0"/>
              <a:t>– DMR</a:t>
            </a:r>
            <a:r>
              <a:rPr lang="zh-TW" altLang="en-US" dirty="0" smtClean="0"/>
              <a:t>手機測試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將手機調整在同一個收發頻率</a:t>
            </a:r>
            <a:endParaRPr lang="en-US" altLang="zh-TW" dirty="0" smtClean="0"/>
          </a:p>
          <a:p>
            <a:r>
              <a:rPr lang="en-US" altLang="zh-TW" dirty="0" smtClean="0"/>
              <a:t>Time Slot 2</a:t>
            </a:r>
          </a:p>
          <a:p>
            <a:r>
              <a:rPr lang="en-US" altLang="zh-TW" dirty="0" smtClean="0"/>
              <a:t>CC 1</a:t>
            </a:r>
          </a:p>
          <a:p>
            <a:r>
              <a:rPr lang="en-US" altLang="zh-TW" dirty="0" smtClean="0"/>
              <a:t>TG 46600  (</a:t>
            </a:r>
            <a:r>
              <a:rPr lang="zh-TW" altLang="en-US" dirty="0" smtClean="0"/>
              <a:t>為台灣的</a:t>
            </a:r>
            <a:r>
              <a:rPr lang="en-US" altLang="zh-TW" dirty="0" smtClean="0"/>
              <a:t>DRM</a:t>
            </a:r>
            <a:r>
              <a:rPr lang="zh-TW" altLang="en-US" dirty="0" smtClean="0"/>
              <a:t>群組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試著按</a:t>
            </a:r>
            <a:r>
              <a:rPr lang="en-US" altLang="zh-TW" dirty="0" smtClean="0"/>
              <a:t>PTT</a:t>
            </a:r>
            <a:r>
              <a:rPr lang="zh-TW" altLang="en-US" dirty="0" smtClean="0"/>
              <a:t>看看儀表盤是否有出現</a:t>
            </a:r>
            <a:r>
              <a:rPr lang="en-US" altLang="zh-TW" dirty="0" smtClean="0"/>
              <a:t>CALLSIGN</a:t>
            </a:r>
          </a:p>
          <a:p>
            <a:r>
              <a:rPr lang="zh-TW" altLang="en-US" dirty="0" smtClean="0"/>
              <a:t>也可以到</a:t>
            </a:r>
            <a:r>
              <a:rPr lang="en-US" altLang="zh-TW" dirty="0" smtClean="0">
                <a:hlinkClick r:id="rId2"/>
              </a:rPr>
              <a:t>http</a:t>
            </a:r>
            <a:r>
              <a:rPr lang="en-US" altLang="zh-TW" dirty="0">
                <a:hlinkClick r:id="rId2"/>
              </a:rPr>
              <a:t>://hose.brandmeister.network/46600</a:t>
            </a:r>
            <a:r>
              <a:rPr lang="en-US" altLang="zh-TW" dirty="0" smtClean="0">
                <a:hlinkClick r:id="rId2"/>
              </a:rPr>
              <a:t>/</a:t>
            </a:r>
            <a:r>
              <a:rPr lang="zh-TW" altLang="en-US" dirty="0" smtClean="0"/>
              <a:t>看發射出的流量是否有到</a:t>
            </a:r>
            <a:r>
              <a:rPr lang="en-US" altLang="zh-TW" dirty="0" smtClean="0"/>
              <a:t>DMR BM</a:t>
            </a:r>
            <a:r>
              <a:rPr lang="zh-TW" altLang="en-US" dirty="0" smtClean="0"/>
              <a:t>去</a:t>
            </a:r>
            <a:endParaRPr lang="en-US" altLang="zh-TW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224" y="1297593"/>
            <a:ext cx="5039241" cy="25629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4477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PI-STAR</a:t>
            </a:r>
            <a:r>
              <a:rPr lang="zh-TW" altLang="en-US" dirty="0"/>
              <a:t>測試設定 </a:t>
            </a:r>
            <a:r>
              <a:rPr lang="en-US" altLang="zh-TW" dirty="0"/>
              <a:t>– </a:t>
            </a:r>
            <a:r>
              <a:rPr lang="zh-TW" altLang="en-US" dirty="0" smtClean="0"/>
              <a:t>無線架構圖</a:t>
            </a:r>
            <a:endParaRPr lang="zh-TW" altLang="en-US" dirty="0"/>
          </a:p>
        </p:txBody>
      </p:sp>
      <p:pic>
        <p:nvPicPr>
          <p:cNvPr id="2050" name="Picture 2" descr="「mmdvm hat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34" y="2023345"/>
            <a:ext cx="97536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4161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PI-STAR</a:t>
            </a:r>
            <a:r>
              <a:rPr lang="zh-TW" altLang="en-US" dirty="0" smtClean="0"/>
              <a:t>測試設定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準備工作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申請</a:t>
            </a:r>
            <a:r>
              <a:rPr lang="en-US" altLang="zh-TW" dirty="0"/>
              <a:t>DMR ID  -&gt; </a:t>
            </a:r>
            <a:r>
              <a:rPr lang="en-US" altLang="zh-TW" dirty="0">
                <a:hlinkClick r:id="rId2"/>
              </a:rPr>
              <a:t>https://www.dmr-marc.net/cgi-bin/trbo-database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zh-TW" altLang="en-US" dirty="0" smtClean="0"/>
              <a:t>按</a:t>
            </a:r>
            <a:r>
              <a:rPr lang="en-US" altLang="zh-TW" dirty="0" smtClean="0"/>
              <a:t>Register ID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487" y="2511582"/>
            <a:ext cx="6395405" cy="404003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021337" y="3211551"/>
            <a:ext cx="479503" cy="234175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66585" y="2665141"/>
            <a:ext cx="5954752" cy="5464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5933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PI-STAR</a:t>
            </a:r>
            <a:r>
              <a:rPr lang="zh-TW" altLang="en-US" dirty="0"/>
              <a:t>測試設定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無線環境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須要額外買</a:t>
            </a:r>
            <a:r>
              <a:rPr lang="en-US" altLang="zh-TW" dirty="0" smtClean="0"/>
              <a:t>WIFI USB</a:t>
            </a:r>
            <a:r>
              <a:rPr lang="zh-TW" altLang="en-US" dirty="0" smtClean="0"/>
              <a:t>設備</a:t>
            </a:r>
            <a:endParaRPr lang="en-US" altLang="zh-TW" dirty="0" smtClean="0"/>
          </a:p>
          <a:p>
            <a:r>
              <a:rPr lang="zh-TW" altLang="en-US" dirty="0" smtClean="0"/>
              <a:t>接法如前圖只要把</a:t>
            </a:r>
            <a:r>
              <a:rPr lang="en-US" altLang="zh-TW" dirty="0" smtClean="0"/>
              <a:t>MMDVM</a:t>
            </a:r>
            <a:r>
              <a:rPr lang="zh-TW" altLang="en-US" dirty="0" smtClean="0"/>
              <a:t>的有線拔掉即可</a:t>
            </a:r>
            <a:endParaRPr lang="en-US" altLang="zh-TW" dirty="0" smtClean="0"/>
          </a:p>
          <a:p>
            <a:r>
              <a:rPr lang="zh-TW" altLang="en-US" dirty="0" smtClean="0"/>
              <a:t>但在拔掉前要先設定好</a:t>
            </a:r>
            <a:endParaRPr lang="en-US" altLang="zh-TW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7247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PI-STAR</a:t>
            </a:r>
            <a:r>
              <a:rPr lang="zh-TW" altLang="en-US" dirty="0"/>
              <a:t>測試設定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無線網路設定</a:t>
            </a:r>
            <a:endParaRPr lang="zh-TW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39" y="1690688"/>
            <a:ext cx="10237140" cy="481032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477399" y="2553449"/>
            <a:ext cx="933845" cy="202277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6537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PI-STAR</a:t>
            </a:r>
            <a:r>
              <a:rPr lang="zh-TW" altLang="en-US" dirty="0"/>
              <a:t>測試設定 </a:t>
            </a:r>
            <a:r>
              <a:rPr lang="en-US" altLang="zh-TW" dirty="0"/>
              <a:t>– </a:t>
            </a:r>
            <a:r>
              <a:rPr lang="zh-TW" altLang="en-US" dirty="0"/>
              <a:t>無線網路設定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55" y="1921351"/>
            <a:ext cx="9889690" cy="464705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886593" y="4620243"/>
            <a:ext cx="1472465" cy="202278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7002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PI-STAR</a:t>
            </a:r>
            <a:r>
              <a:rPr lang="zh-TW" altLang="en-US" dirty="0"/>
              <a:t>測試設定 </a:t>
            </a:r>
            <a:r>
              <a:rPr lang="en-US" altLang="zh-TW" dirty="0"/>
              <a:t>– </a:t>
            </a:r>
            <a:r>
              <a:rPr lang="zh-TW" altLang="en-US" dirty="0"/>
              <a:t>無線網路設定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290" y="1840544"/>
            <a:ext cx="10163827" cy="4775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234" y="4889847"/>
            <a:ext cx="7753350" cy="187642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166330" y="6273678"/>
            <a:ext cx="1672881" cy="18975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ounded Rectangle 6"/>
          <p:cNvSpPr/>
          <p:nvPr/>
        </p:nvSpPr>
        <p:spPr>
          <a:xfrm>
            <a:off x="2849015" y="4228480"/>
            <a:ext cx="771007" cy="216531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620022" y="4445011"/>
            <a:ext cx="1546308" cy="182866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9416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PI-STAR</a:t>
            </a:r>
            <a:r>
              <a:rPr lang="zh-TW" altLang="en-US" dirty="0" smtClean="0"/>
              <a:t>測試設定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準備工作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拉到下半部按</a:t>
            </a:r>
            <a:r>
              <a:rPr lang="en-US" altLang="zh-TW" dirty="0" smtClean="0"/>
              <a:t>User Registration</a:t>
            </a:r>
            <a:endParaRPr lang="zh-TW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836" y="2447047"/>
            <a:ext cx="6550964" cy="413830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125629" y="5609064"/>
            <a:ext cx="769434" cy="26762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125951" y="2252546"/>
            <a:ext cx="3088888" cy="3356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4929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PI-STAR</a:t>
            </a:r>
            <a:r>
              <a:rPr lang="zh-TW" altLang="en-US" dirty="0" smtClean="0"/>
              <a:t>測試設定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準備工作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取得</a:t>
            </a:r>
            <a:r>
              <a:rPr lang="en-US" altLang="zh-TW" dirty="0" smtClean="0"/>
              <a:t>ID</a:t>
            </a:r>
            <a:r>
              <a:rPr lang="zh-TW" altLang="en-US" dirty="0" smtClean="0"/>
              <a:t>會用在設定上</a:t>
            </a:r>
            <a:r>
              <a:rPr lang="en-US" altLang="zh-TW" dirty="0" smtClean="0"/>
              <a:t>,</a:t>
            </a:r>
            <a:r>
              <a:rPr lang="zh-TW" altLang="en-US" dirty="0" smtClean="0"/>
              <a:t>請參加</a:t>
            </a:r>
            <a:r>
              <a:rPr lang="en-US" altLang="zh-TW" dirty="0" smtClean="0"/>
              <a:t>OM</a:t>
            </a:r>
            <a:r>
              <a:rPr lang="zh-TW" altLang="en-US" dirty="0" smtClean="0"/>
              <a:t>務必申請</a:t>
            </a:r>
            <a:endParaRPr lang="zh-TW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049" y="2393196"/>
            <a:ext cx="6335752" cy="400235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801208" y="5542157"/>
            <a:ext cx="673719" cy="31223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57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MMDVM -&gt; 4 PIN</a:t>
            </a:r>
            <a:r>
              <a:rPr lang="zh-TW" altLang="en-US" dirty="0" smtClean="0"/>
              <a:t>安裝</a:t>
            </a:r>
            <a:r>
              <a:rPr lang="en-US" altLang="zh-TW" dirty="0" smtClean="0"/>
              <a:t>OLED</a:t>
            </a:r>
            <a:r>
              <a:rPr lang="zh-TW" altLang="en-US" dirty="0"/>
              <a:t>用</a:t>
            </a:r>
            <a:endParaRPr lang="en-US" altLang="zh-TW" dirty="0" smtClean="0"/>
          </a:p>
          <a:p>
            <a:r>
              <a:rPr lang="en-US" altLang="zh-TW" dirty="0"/>
              <a:t>RPI -&gt; 26 PIN (</a:t>
            </a:r>
            <a:r>
              <a:rPr lang="zh-TW" altLang="en-US" dirty="0"/>
              <a:t>雙排</a:t>
            </a:r>
            <a:r>
              <a:rPr lang="en-US" altLang="zh-TW" dirty="0" smtClean="0"/>
              <a:t>)</a:t>
            </a:r>
          </a:p>
          <a:p>
            <a:r>
              <a:rPr lang="zh-TW" alt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插接時注意下方的圖這二支不要接</a:t>
            </a:r>
            <a:endParaRPr lang="zh-TW" altLang="en-US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052" y="2385809"/>
            <a:ext cx="4900934" cy="33679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PI-STAR</a:t>
            </a:r>
            <a:r>
              <a:rPr lang="zh-TW" altLang="en-US" dirty="0"/>
              <a:t>測試設定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焊接主板</a:t>
            </a:r>
            <a:r>
              <a:rPr lang="en-US" altLang="zh-TW" dirty="0" smtClean="0"/>
              <a:t>A</a:t>
            </a:r>
            <a:endParaRPr lang="zh-TW" altLang="en-US" dirty="0"/>
          </a:p>
        </p:txBody>
      </p:sp>
      <p:sp>
        <p:nvSpPr>
          <p:cNvPr id="6" name="Rounded Rectangle 5"/>
          <p:cNvSpPr/>
          <p:nvPr/>
        </p:nvSpPr>
        <p:spPr>
          <a:xfrm rot="16200000">
            <a:off x="7960191" y="4067511"/>
            <a:ext cx="2328863" cy="39029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ounded Rectangle 6"/>
          <p:cNvSpPr/>
          <p:nvPr/>
        </p:nvSpPr>
        <p:spPr>
          <a:xfrm rot="16200000">
            <a:off x="9463864" y="3936355"/>
            <a:ext cx="942401" cy="2668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839" y="4069763"/>
            <a:ext cx="4563361" cy="2603118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 rot="16200000">
            <a:off x="4688054" y="5572355"/>
            <a:ext cx="942401" cy="2668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890519" y="3269168"/>
            <a:ext cx="1135328" cy="196539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025900" y="2648060"/>
            <a:ext cx="4869220" cy="95050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600700" y="2099500"/>
            <a:ext cx="4200957" cy="154701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606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17" y="3507736"/>
            <a:ext cx="4970206" cy="2902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647" y="2468252"/>
            <a:ext cx="5131039" cy="358881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65661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RPI </a:t>
            </a:r>
            <a:r>
              <a:rPr lang="en-US" altLang="zh-TW" dirty="0"/>
              <a:t>-&gt; 26 PIN (</a:t>
            </a:r>
            <a:r>
              <a:rPr lang="zh-TW" altLang="en-US" dirty="0"/>
              <a:t>雙排</a:t>
            </a:r>
            <a:r>
              <a:rPr lang="en-US" altLang="zh-TW" dirty="0" smtClean="0"/>
              <a:t>)</a:t>
            </a:r>
          </a:p>
          <a:p>
            <a:r>
              <a:rPr lang="zh-TW" altLang="en-US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插接時注意下方的圖這裡要對齊</a:t>
            </a:r>
            <a:endParaRPr lang="zh-TW" altLang="en-US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PI-STAR</a:t>
            </a:r>
            <a:r>
              <a:rPr lang="zh-TW" altLang="en-US" dirty="0"/>
              <a:t>測試設定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焊接主板</a:t>
            </a:r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6" name="Rounded Rectangle 5"/>
          <p:cNvSpPr/>
          <p:nvPr/>
        </p:nvSpPr>
        <p:spPr>
          <a:xfrm rot="16200000">
            <a:off x="8192094" y="4346184"/>
            <a:ext cx="2328863" cy="39029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ounded Rectangle 10"/>
          <p:cNvSpPr/>
          <p:nvPr/>
        </p:nvSpPr>
        <p:spPr>
          <a:xfrm rot="16200000">
            <a:off x="3187211" y="2691439"/>
            <a:ext cx="942401" cy="449742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890519" y="3269168"/>
            <a:ext cx="642544" cy="11997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025900" y="2648060"/>
            <a:ext cx="5082233" cy="127233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700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90983" y="2708733"/>
            <a:ext cx="4477929" cy="2209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PI-STAR</a:t>
            </a:r>
            <a:r>
              <a:rPr lang="zh-TW" altLang="en-US" dirty="0"/>
              <a:t>測試設定 </a:t>
            </a:r>
            <a:r>
              <a:rPr lang="en-US" altLang="zh-TW" dirty="0"/>
              <a:t>– </a:t>
            </a:r>
            <a:r>
              <a:rPr lang="zh-TW" altLang="en-US" dirty="0"/>
              <a:t>焊接主板</a:t>
            </a:r>
            <a:r>
              <a:rPr lang="en-US" altLang="zh-TW" dirty="0"/>
              <a:t>B</a:t>
            </a:r>
            <a:endParaRPr lang="zh-TW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506" y="2340929"/>
            <a:ext cx="5400517" cy="316889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66480" y="1574530"/>
            <a:ext cx="1964147" cy="436471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915044" y="4243478"/>
            <a:ext cx="2038647" cy="180476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915044" y="3607828"/>
            <a:ext cx="2038647" cy="116314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947795" y="3176620"/>
            <a:ext cx="2005896" cy="1448511"/>
          </a:xfrm>
          <a:prstGeom prst="straightConnector1">
            <a:avLst/>
          </a:prstGeom>
          <a:ln w="3492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802274" y="3981618"/>
            <a:ext cx="2151417" cy="111941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8678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PI-STAR</a:t>
            </a:r>
            <a:r>
              <a:rPr lang="zh-TW" altLang="en-US" dirty="0"/>
              <a:t>測試設</a:t>
            </a:r>
            <a:r>
              <a:rPr lang="zh-TW" altLang="en-US" dirty="0" smtClean="0"/>
              <a:t>定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數位模式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DSTAR</a:t>
            </a:r>
          </a:p>
          <a:p>
            <a:pPr lvl="1"/>
            <a:r>
              <a:rPr lang="en-US" altLang="zh-TW" dirty="0" smtClean="0"/>
              <a:t>ICXX</a:t>
            </a:r>
          </a:p>
          <a:p>
            <a:r>
              <a:rPr lang="en-US" altLang="zh-TW" dirty="0" smtClean="0"/>
              <a:t>DMR</a:t>
            </a:r>
          </a:p>
          <a:p>
            <a:pPr lvl="1"/>
            <a:r>
              <a:rPr lang="en-US" altLang="zh-TW" dirty="0" smtClean="0"/>
              <a:t>MXXX</a:t>
            </a:r>
          </a:p>
          <a:p>
            <a:pPr lvl="1"/>
            <a:r>
              <a:rPr lang="en-US" altLang="zh-TW" dirty="0" smtClean="0"/>
              <a:t>TXT</a:t>
            </a:r>
          </a:p>
          <a:p>
            <a:pPr lvl="1"/>
            <a:r>
              <a:rPr lang="zh-TW" altLang="en-US" dirty="0" smtClean="0"/>
              <a:t>海</a:t>
            </a:r>
            <a:r>
              <a:rPr lang="en-US" altLang="zh-TW" dirty="0" smtClean="0"/>
              <a:t>X</a:t>
            </a:r>
            <a:r>
              <a:rPr lang="zh-TW" altLang="en-US" dirty="0" smtClean="0"/>
              <a:t>達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KXXXXXXXX</a:t>
            </a:r>
          </a:p>
          <a:p>
            <a:pPr lvl="1"/>
            <a:r>
              <a:rPr lang="en-US" altLang="zh-TW" dirty="0" smtClean="0"/>
              <a:t>YXXXXXX</a:t>
            </a:r>
          </a:p>
          <a:p>
            <a:r>
              <a:rPr lang="en-US" altLang="zh-TW" dirty="0" smtClean="0"/>
              <a:t>C4FM</a:t>
            </a:r>
          </a:p>
          <a:p>
            <a:pPr lvl="1"/>
            <a:r>
              <a:rPr lang="en-US" altLang="zh-TW" dirty="0" smtClean="0"/>
              <a:t>YXXXX</a:t>
            </a:r>
          </a:p>
          <a:p>
            <a:r>
              <a:rPr lang="en-US" altLang="zh-TW" dirty="0" smtClean="0"/>
              <a:t>P25</a:t>
            </a:r>
          </a:p>
          <a:p>
            <a:pPr lvl="1"/>
            <a:r>
              <a:rPr lang="en-US" altLang="zh-TW" dirty="0" smtClean="0"/>
              <a:t>XXXXX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107A4-790A-4758-A75F-4AC25510D3F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594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963</Words>
  <Application>Microsoft Office PowerPoint</Application>
  <PresentationFormat>Widescreen</PresentationFormat>
  <Paragraphs>158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新細明體</vt:lpstr>
      <vt:lpstr>Arial</vt:lpstr>
      <vt:lpstr>Calibri</vt:lpstr>
      <vt:lpstr>Calibri Light</vt:lpstr>
      <vt:lpstr>Office Theme</vt:lpstr>
      <vt:lpstr>CTRAL – 北分會主辦各分會協辦 多模數位無線電介面製作研習</vt:lpstr>
      <vt:lpstr>PI-STAR測試設定 – 準備工作</vt:lpstr>
      <vt:lpstr>PI-STAR測試設定 – 準備工作</vt:lpstr>
      <vt:lpstr>PI-STAR測試設定 – 準備工作</vt:lpstr>
      <vt:lpstr>PI-STAR測試設定 – 準備工作</vt:lpstr>
      <vt:lpstr>PI-STAR測試設定 – 焊接主板A</vt:lpstr>
      <vt:lpstr>PI-STAR測試設定 – 焊接主板B</vt:lpstr>
      <vt:lpstr>PI-STAR測試設定 – 焊接主板B</vt:lpstr>
      <vt:lpstr>PI-STAR測試設定 – 數位模式</vt:lpstr>
      <vt:lpstr>PI-STAR測試設定 – 數位模式</vt:lpstr>
      <vt:lpstr>PI-STAR測試設定 – 數位模式</vt:lpstr>
      <vt:lpstr>PI-STAR測試設定 – 各元件對應圖</vt:lpstr>
      <vt:lpstr>PI-STAR測試設定 – SD卡燒錄</vt:lpstr>
      <vt:lpstr>PI-STAR測試設定 – STM32燒錄</vt:lpstr>
      <vt:lpstr>PI-STAR測試設定 – STM32燒錄</vt:lpstr>
      <vt:lpstr>PI-STAR測試設定 – 插接線路及元件</vt:lpstr>
      <vt:lpstr>PI-STAR測試設定 – 有線架構圖</vt:lpstr>
      <vt:lpstr>PI-STAR測試設定</vt:lpstr>
      <vt:lpstr>PI-STAR測試設定 – 基本設定</vt:lpstr>
      <vt:lpstr>PI-STAR測試設定  -- DMR ID及界面</vt:lpstr>
      <vt:lpstr>PI-STAR測試設定 – OLED</vt:lpstr>
      <vt:lpstr>PI-STAR測試設定 – DMR 及 DSTAR</vt:lpstr>
      <vt:lpstr>PI-STAR測試設定 – DMR 及 DSTAR</vt:lpstr>
      <vt:lpstr>PI-STAR測試設定 – 儀表盤</vt:lpstr>
      <vt:lpstr>PI-STAR測試設定 – 調整接收的OFFSET</vt:lpstr>
      <vt:lpstr>PI-STAR測試設定 – 誤碼率</vt:lpstr>
      <vt:lpstr>PI-STAR測試設定 – DMR手機測試</vt:lpstr>
      <vt:lpstr>PI-STAR測試設定 – DMR手機測試</vt:lpstr>
      <vt:lpstr>PI-STAR測試設定 – 無線架構圖</vt:lpstr>
      <vt:lpstr>PI-STAR測試設定 – 無線環境</vt:lpstr>
      <vt:lpstr>PI-STAR測試設定 – 無線網路設定</vt:lpstr>
      <vt:lpstr>PI-STAR測試設定 – 無線網路設定</vt:lpstr>
      <vt:lpstr>PI-STAR測試設定 – 無線網路設定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panda109</dc:creator>
  <cp:lastModifiedBy>Tim Huang - PTT 黃文銘</cp:lastModifiedBy>
  <cp:revision>75</cp:revision>
  <dcterms:created xsi:type="dcterms:W3CDTF">2017-11-01T02:57:25Z</dcterms:created>
  <dcterms:modified xsi:type="dcterms:W3CDTF">2017-12-08T06:32:32Z</dcterms:modified>
</cp:coreProperties>
</file>